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5"/>
  </p:notesMasterIdLst>
  <p:handoutMasterIdLst>
    <p:handoutMasterId r:id="rId26"/>
  </p:handoutMasterIdLst>
  <p:sldIdLst>
    <p:sldId id="434" r:id="rId10"/>
    <p:sldId id="433" r:id="rId11"/>
    <p:sldId id="435" r:id="rId12"/>
    <p:sldId id="436" r:id="rId13"/>
    <p:sldId id="438" r:id="rId14"/>
    <p:sldId id="440" r:id="rId15"/>
    <p:sldId id="442" r:id="rId16"/>
    <p:sldId id="444" r:id="rId17"/>
    <p:sldId id="446" r:id="rId18"/>
    <p:sldId id="445" r:id="rId19"/>
    <p:sldId id="448" r:id="rId20"/>
    <p:sldId id="447" r:id="rId21"/>
    <p:sldId id="451" r:id="rId22"/>
    <p:sldId id="449" r:id="rId23"/>
    <p:sldId id="45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87D"/>
    <a:srgbClr val="D99694"/>
    <a:srgbClr val="90152A"/>
    <a:srgbClr val="B12C3D"/>
    <a:srgbClr val="DF7023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3206" autoAdjust="0"/>
  </p:normalViewPr>
  <p:slideViewPr>
    <p:cSldViewPr snapToGrid="0">
      <p:cViewPr varScale="1">
        <p:scale>
          <a:sx n="56" d="100"/>
          <a:sy n="56" d="100"/>
        </p:scale>
        <p:origin x="184" y="9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yscale.com/research/US/Job=Forecast_Analyst/Salary/5027beec/Data-Modelinghttps:/www.payscale.com/research/US/Job=Forecast_Analyst/Salary/5027beec/Data-Model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https://www.payscale.com/research/US/Job=Forecast_Analyst/Salary/5027beec/Data-Modelinghttps://www.payscale.com/research/US/Job=Forecast_Analyst/Salary/5027beec/Data-Modeling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www.payscale.com</a:t>
            </a:r>
            <a:r>
              <a:rPr lang="en-US" dirty="0"/>
              <a:t>/research/US/Job=</a:t>
            </a:r>
            <a:r>
              <a:rPr lang="en-US" dirty="0" err="1"/>
              <a:t>Forecast_Analyst</a:t>
            </a:r>
            <a:r>
              <a:rPr lang="en-US" dirty="0"/>
              <a:t>/Salary/5027beec</a:t>
            </a:r>
            <a:r>
              <a:rPr lang="en-US"/>
              <a:t>/Data-Modeling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6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3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3" r:id="rId2"/>
    <p:sldLayoutId id="2147483799" r:id="rId3"/>
    <p:sldLayoutId id="2147483771" r:id="rId4"/>
    <p:sldLayoutId id="2147483773" r:id="rId5"/>
    <p:sldLayoutId id="2147483763" r:id="rId6"/>
    <p:sldLayoutId id="2147483805" r:id="rId7"/>
    <p:sldLayoutId id="2147483764" r:id="rId8"/>
    <p:sldLayoutId id="2147483806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sharan/h-1b-visa" TargetMode="External"/><Relationship Id="rId2" Type="http://schemas.openxmlformats.org/officeDocument/2006/relationships/hyperlink" Target="https://www.kaggle.com/datasets/jobspikr/data-scientist-job-postings-from-the-usa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kaylaxzy/Big-Data-Practicum/blob/main/h1b.ipynb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books?hl=en&amp;lr=&amp;id=uAPuDwAAQBAJ&amp;oi=fnd&amp;pg=PP1&amp;dq=data+cleaning+techniques+python&amp;ots=Cl6Kub9StV&amp;sig=5jyNg451S4e3G_1FsaWpiwQvUV0#v=onepage&amp;q=data%20cleaning%20techniques%20python&amp;f=false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khilkasare/h-1b-visa-prediction-using-machine-learning" TargetMode="External"/><Relationship Id="rId2" Type="http://schemas.openxmlformats.org/officeDocument/2006/relationships/hyperlink" Target="https://www.kaggle.com/code/sharathkrishnan86/h1b-exploratory-analysis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jackcook/how-to-become-a-data-scientist/data?select=freeformResponses.csv" TargetMode="External"/><Relationship Id="rId2" Type="http://schemas.openxmlformats.org/officeDocument/2006/relationships/hyperlink" Target="https://www.kaggle.com/datasets/ruchi798/data-science-job-salaries/metadata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kaggle.com/code/hiteshp/head-start-for-data-scientisthttps:/www.kaggle.com/code/hiteshp/head-start-for-data-scientis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aylaxu.atlassian.net/jira/software/projects/T2/boards/1/roadmap" TargetMode="External"/><Relationship Id="rId2" Type="http://schemas.openxmlformats.org/officeDocument/2006/relationships/hyperlink" Target="https://github.com/kaylaxzy/Big-Data-Practicum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A770C-F630-3EB1-B793-688CF94295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Data scientist</a:t>
            </a:r>
            <a:r>
              <a:rPr lang="zh-CN" altLang="en-US" dirty="0"/>
              <a:t> </a:t>
            </a:r>
            <a:r>
              <a:rPr lang="en-US" altLang="zh-CN" dirty="0"/>
              <a:t>Entrance</a:t>
            </a:r>
            <a:r>
              <a:rPr lang="zh-CN" altLang="en-US" dirty="0"/>
              <a:t> </a:t>
            </a:r>
            <a:r>
              <a:rPr lang="en-US" altLang="zh-CN" dirty="0"/>
              <a:t>and Future Salary Expectation</a:t>
            </a:r>
          </a:p>
          <a:p>
            <a:endParaRPr lang="en-US" dirty="0"/>
          </a:p>
          <a:p>
            <a:r>
              <a:rPr lang="en-US" dirty="0"/>
              <a:t>Mentor Professor: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2339D-F383-BE78-A9F5-11B48DA01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BIA</a:t>
            </a:r>
            <a:r>
              <a:rPr lang="zh-CN" altLang="en-US" dirty="0"/>
              <a:t> </a:t>
            </a:r>
            <a:r>
              <a:rPr lang="en-US" altLang="zh-CN" dirty="0"/>
              <a:t>679</a:t>
            </a:r>
          </a:p>
          <a:p>
            <a:r>
              <a:rPr lang="en-US" altLang="zh-CN" dirty="0"/>
              <a:t>Project Abstract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98801-27B2-CC36-4CEF-21911DEB79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Fengpei Gao </a:t>
            </a:r>
          </a:p>
          <a:p>
            <a:r>
              <a:rPr lang="en-US" altLang="zh-CN" dirty="0"/>
              <a:t>Hong Huang</a:t>
            </a:r>
          </a:p>
          <a:p>
            <a:r>
              <a:rPr lang="en-US" altLang="zh-CN" dirty="0"/>
              <a:t>Zhaoyi Xu</a:t>
            </a:r>
          </a:p>
          <a:p>
            <a:r>
              <a:rPr lang="en-US" altLang="zh-CN" dirty="0"/>
              <a:t>Sep28</a:t>
            </a:r>
            <a:r>
              <a:rPr lang="zh-CN" altLang="en-US" dirty="0"/>
              <a:t>， </a:t>
            </a:r>
            <a:r>
              <a:rPr lang="en-US" altLang="zh-CN" dirty="0"/>
              <a:t>2022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D84B3-26A1-1106-2595-D4150115E6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19" y="954215"/>
            <a:ext cx="8690768" cy="5214109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2D3B45"/>
                </a:solidFill>
                <a:effectLst/>
                <a:latin typeface="Times New Roman" panose="02020603050405020304" pitchFamily="18" charset="0"/>
              </a:rPr>
              <a:t>10000 data scientists jobs posting from the USA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https://www.kaggle.com/datasets/jobspikr/data-scientist-job-postings-from-the-usa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srgbClr val="1155CC"/>
              </a:solidFill>
              <a:latin typeface="Times New Roman" panose="02020603050405020304" pitchFamily="18" charset="0"/>
            </a:endParaRPr>
          </a:p>
          <a:p>
            <a:pPr lvl="1"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5F6368"/>
                </a:solidFill>
                <a:effectLst/>
                <a:latin typeface="Inter"/>
              </a:rPr>
              <a:t>50.91 MB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5F6368"/>
                </a:solidFill>
                <a:latin typeface="Inter"/>
              </a:rPr>
              <a:t>22 columns </a:t>
            </a:r>
          </a:p>
          <a:p>
            <a:pPr lvl="2">
              <a:spcAft>
                <a:spcPts val="0"/>
              </a:spcAft>
            </a:pPr>
            <a:r>
              <a:rPr lang="en-US" sz="1800" dirty="0">
                <a:solidFill>
                  <a:srgbClr val="5F6368"/>
                </a:solidFill>
                <a:latin typeface="Inter"/>
              </a:rPr>
              <a:t>(Job title, city, company name, job type, salary offered and etc.)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5F6368"/>
                </a:solidFill>
                <a:latin typeface="Inter"/>
              </a:rPr>
              <a:t>10000 rows (need data cleaning)</a:t>
            </a:r>
          </a:p>
          <a:p>
            <a:pPr lvl="1">
              <a:spcAft>
                <a:spcPts val="0"/>
              </a:spcAft>
            </a:pPr>
            <a:endParaRPr lang="en-US" sz="1600" b="0" u="sng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srgbClr val="1155CC"/>
              </a:solidFill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sng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b="1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H-1B Visa Petitions 2011-2016</a:t>
            </a:r>
            <a:endParaRPr lang="en-US" sz="1800" b="1" i="0" u="none" strike="noStrike" dirty="0">
              <a:solidFill>
                <a:srgbClr val="2D3B45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https://www.kaggle.com/datasets/nsharan/h-1b-visa</a:t>
            </a:r>
            <a:endParaRPr lang="en-US" sz="1800" u="sng" dirty="0">
              <a:solidFill>
                <a:srgbClr val="1155CC"/>
              </a:solidFill>
              <a:latin typeface="Times New Roman" panose="02020603050405020304" pitchFamily="18" charset="0"/>
            </a:endParaRP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5F6368"/>
                </a:solidFill>
                <a:latin typeface="Inter"/>
              </a:rPr>
              <a:t>492.26 MB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5F6368"/>
                </a:solidFill>
                <a:latin typeface="Inter"/>
              </a:rPr>
              <a:t>11 columns </a:t>
            </a:r>
          </a:p>
          <a:p>
            <a:pPr lvl="2">
              <a:spcAft>
                <a:spcPts val="0"/>
              </a:spcAft>
            </a:pPr>
            <a:r>
              <a:rPr lang="en-US" sz="1800" dirty="0">
                <a:solidFill>
                  <a:srgbClr val="5F6368"/>
                </a:solidFill>
                <a:latin typeface="Inter"/>
              </a:rPr>
              <a:t>(case status, job title, wage, work site, ion, </a:t>
            </a:r>
            <a:r>
              <a:rPr lang="en-US" sz="1800" dirty="0" err="1">
                <a:solidFill>
                  <a:srgbClr val="5F6368"/>
                </a:solidFill>
                <a:latin typeface="Inter"/>
              </a:rPr>
              <a:t>lat</a:t>
            </a:r>
            <a:r>
              <a:rPr lang="en-US" sz="1800" dirty="0">
                <a:solidFill>
                  <a:srgbClr val="5F6368"/>
                </a:solidFill>
                <a:latin typeface="Inter"/>
              </a:rPr>
              <a:t> and etc.)</a:t>
            </a:r>
            <a:endParaRPr lang="en-US" sz="2000" dirty="0">
              <a:solidFill>
                <a:srgbClr val="5F6368"/>
              </a:solidFill>
              <a:latin typeface="Inter"/>
            </a:endParaRP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5F6368"/>
                </a:solidFill>
                <a:latin typeface="Inter"/>
              </a:rPr>
              <a:t>&gt; 3 M rows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63CAAC-4A5E-7968-C4D8-5A2CFE91CE6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CC8D55-B7AD-F6EA-3FFA-9358E702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22126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81421-198C-5B2A-7998-D919F91ADA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BBACA0-7624-2067-7D53-8372435E6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1580"/>
            <a:ext cx="7772400" cy="49149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371F8F5-1A7D-F949-6127-D4DFC4CB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535863"/>
          </a:xfrm>
        </p:spPr>
        <p:txBody>
          <a:bodyPr/>
          <a:lstStyle/>
          <a:p>
            <a:r>
              <a:rPr lang="en-US" dirty="0"/>
              <a:t>Milestone 2</a:t>
            </a:r>
          </a:p>
        </p:txBody>
      </p:sp>
    </p:spTree>
    <p:extLst>
      <p:ext uri="{BB962C8B-B14F-4D97-AF65-F5344CB8AC3E}">
        <p14:creationId xmlns:p14="http://schemas.microsoft.com/office/powerpoint/2010/main" val="394635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9E846-4C67-1353-285D-D97AD29B5B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11DCD-5CA5-7CB5-297D-EC923787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64E50D-132E-0C87-52B2-08EA2A83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6" y="1340225"/>
            <a:ext cx="7303340" cy="48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87790-A172-F1E0-67CC-DEEF3BA258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921181-8BA0-63F0-98D7-9237D46E6D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7380-E3CF-CE6C-7EC9-FA5B562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454AC-9A47-576B-9D19-36D733A86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https://github.com/kaylaxzy/Big-Data-Practicum/blob/main/h1b.ipynb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C959F-F440-0C20-C5C8-650B1BC9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1644326"/>
            <a:ext cx="8183280" cy="44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7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61B1D-55F7-B62B-81BF-2D689CC8A9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ABD985-7090-BB16-ABC3-D52570DF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9" y="349065"/>
            <a:ext cx="4043213" cy="5727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419E5-0ED8-0AA6-1F0A-7E086D9D5BE0}"/>
              </a:ext>
            </a:extLst>
          </p:cNvPr>
          <p:cNvSpPr txBox="1"/>
          <p:nvPr/>
        </p:nvSpPr>
        <p:spPr>
          <a:xfrm>
            <a:off x="4931581" y="3429000"/>
            <a:ext cx="3927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https://books.google.com/books?hl=en&amp;lr=&amp;id=uAPuDwAAQBAJ&amp;oi=fnd&amp;pg=PP1&amp;dq=data+cleaning+techniques+python&amp;ots=Cl6Kub9StV&amp;sig=5jyNg451S4e3G_1FsaWpiwQvUV0#v=onepage&amp;q=data%20cleaning%20techniques%20python&amp;f=false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7337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8FAAE3-14AE-6BD9-270B-52F3182A4E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D3B45"/>
                </a:solidFill>
                <a:effectLst/>
                <a:latin typeface="Times New Roman" panose="02020603050405020304" pitchFamily="18" charset="0"/>
              </a:rPr>
              <a:t>1):H1B Exploratory analysis(EDA):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https://www.kaggle.com/code/sharathkrishnan86/h1b-exploratory-analysis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D3B45"/>
                </a:solidFill>
                <a:effectLst/>
                <a:latin typeface="Times New Roman" panose="02020603050405020304" pitchFamily="18" charset="0"/>
              </a:rPr>
              <a:t>2):H-1B Visa Prediction using Machine Learning(Logistic Regression Model):</a:t>
            </a:r>
            <a:endParaRPr lang="en-US" b="0" dirty="0">
              <a:effectLst/>
            </a:endParaRPr>
          </a:p>
          <a:p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https://www.kaggle.com/code/akhilkasare/h-1b-visa-prediction-using-machine-learning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5B6CD-028B-3B07-E007-0B2A9BE38A3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8CCA09-4F2D-FF16-842B-F3C8F159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Exploration</a:t>
            </a:r>
          </a:p>
        </p:txBody>
      </p:sp>
    </p:spTree>
    <p:extLst>
      <p:ext uri="{BB962C8B-B14F-4D97-AF65-F5344CB8AC3E}">
        <p14:creationId xmlns:p14="http://schemas.microsoft.com/office/powerpoint/2010/main" val="134036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F9609-AAE6-D346-ADC5-22C2926CC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FB4D88-2CB5-B6C0-134F-2653A847801C}"/>
              </a:ext>
            </a:extLst>
          </p:cNvPr>
          <p:cNvSpPr/>
          <p:nvPr/>
        </p:nvSpPr>
        <p:spPr>
          <a:xfrm>
            <a:off x="6556428" y="4342163"/>
            <a:ext cx="2258292" cy="8686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Zhaoyi Xu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306CF3-F0B0-C303-427A-4B8EBE0C00E2}"/>
              </a:ext>
            </a:extLst>
          </p:cNvPr>
          <p:cNvSpPr/>
          <p:nvPr/>
        </p:nvSpPr>
        <p:spPr>
          <a:xfrm>
            <a:off x="351737" y="4342163"/>
            <a:ext cx="2362200" cy="868664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Fengpei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Gao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073A92-EE53-2E75-2897-A1F25462491C}"/>
              </a:ext>
            </a:extLst>
          </p:cNvPr>
          <p:cNvSpPr/>
          <p:nvPr/>
        </p:nvSpPr>
        <p:spPr>
          <a:xfrm>
            <a:off x="3522518" y="4342163"/>
            <a:ext cx="2362200" cy="8686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 Huang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EC5CB-6DDD-CF2F-0C66-C151F1FF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67" y="1334910"/>
            <a:ext cx="3027707" cy="2726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FAA09-9AB7-257A-B24A-2F8A11B6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487" y="1378273"/>
            <a:ext cx="2346174" cy="2658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E2581-9398-0415-EF80-A64ADB24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8" y="1310177"/>
            <a:ext cx="2768077" cy="27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9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00D049-9F99-4C07-3F1C-1FEE7D2A40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04077"/>
            <a:ext cx="7891751" cy="4384542"/>
          </a:xfrm>
        </p:spPr>
        <p:txBody>
          <a:bodyPr/>
          <a:lstStyle/>
          <a:p>
            <a:r>
              <a:rPr lang="en-US" altLang="zh-CN" sz="2400" dirty="0"/>
              <a:t>Data scientist is a well-known job all over the world in the modern big-data world</a:t>
            </a:r>
          </a:p>
          <a:p>
            <a:endParaRPr lang="en-US" altLang="zh-CN" sz="2400" dirty="0"/>
          </a:p>
          <a:p>
            <a:r>
              <a:rPr lang="en-US" altLang="zh-CN" sz="2400" dirty="0"/>
              <a:t>The goal of our group project is to use the data </a:t>
            </a:r>
          </a:p>
          <a:p>
            <a:pPr lvl="1"/>
            <a:r>
              <a:rPr lang="en-US" altLang="zh-CN" sz="2200" dirty="0"/>
              <a:t>to make a prediction about the salary of data scientists.</a:t>
            </a:r>
          </a:p>
          <a:p>
            <a:pPr lvl="1"/>
            <a:r>
              <a:rPr lang="en-US" altLang="zh-CN" sz="2200" dirty="0"/>
              <a:t>And make career forecasts for data scientists by using datasets.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A213A-D928-ACCA-67DD-7D64F6DF79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78CD6-243A-15C7-7C17-B73AE5ED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4344987" cy="535863"/>
          </a:xfrm>
        </p:spPr>
        <p:txBody>
          <a:bodyPr/>
          <a:lstStyle/>
          <a:p>
            <a:r>
              <a:rPr lang="en-US" altLang="zh-CN" dirty="0"/>
              <a:t>Business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1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E6FDC5-9BCE-F172-E504-9BB2C513B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19" y="1515387"/>
            <a:ext cx="8691562" cy="4384542"/>
          </a:xfrm>
        </p:spPr>
        <p:txBody>
          <a:bodyPr/>
          <a:lstStyle/>
          <a:p>
            <a:r>
              <a:rPr lang="en-US" altLang="zh-CN" sz="2000" dirty="0"/>
              <a:t>The data sources we used for our group project come from Kaggle</a:t>
            </a:r>
          </a:p>
          <a:p>
            <a:r>
              <a:rPr lang="en-US" altLang="zh-CN" sz="2000" dirty="0"/>
              <a:t>There are two main datasets we use to fulfill our analytical purpose.</a:t>
            </a:r>
          </a:p>
          <a:p>
            <a:pPr lvl="1"/>
            <a:r>
              <a:rPr lang="en-US" altLang="zh-CN" sz="1800" dirty="0"/>
              <a:t>The first dataset is about the salary of data scientists</a:t>
            </a:r>
          </a:p>
          <a:p>
            <a:pPr lvl="1"/>
            <a:r>
              <a:rPr lang="en-US" altLang="zh-CN" sz="1800" dirty="0">
                <a:hlinkClick r:id="rId2"/>
              </a:rPr>
              <a:t>https://www.kaggle.com/datasets/ruchi798/data-science-job-salaries/metadata</a:t>
            </a:r>
            <a:r>
              <a:rPr lang="en-US" altLang="zh-CN" sz="1800" dirty="0"/>
              <a:t> </a:t>
            </a:r>
          </a:p>
          <a:p>
            <a:pPr lvl="1"/>
            <a:r>
              <a:rPr lang="en-US" altLang="zh-CN" sz="1800" dirty="0"/>
              <a:t>The second dataset is about the job change of data scientists</a:t>
            </a:r>
          </a:p>
          <a:p>
            <a:pPr lvl="1"/>
            <a:r>
              <a:rPr lang="en-US" altLang="zh-CN" sz="1800" dirty="0">
                <a:hlinkClick r:id="rId3"/>
              </a:rPr>
              <a:t>https://www.kaggle.com/code/jackcook/how-to-become-a-data-scientist/data?select=freeformResponses.csv</a:t>
            </a:r>
            <a:endParaRPr lang="en-US" altLang="zh-CN" sz="1800" dirty="0"/>
          </a:p>
          <a:p>
            <a:pPr lvl="1"/>
            <a:r>
              <a:rPr lang="en-US" altLang="zh-CN" sz="1800" dirty="0">
                <a:hlinkClick r:id="rId4"/>
              </a:rPr>
              <a:t>https://www.kaggle.com/code/hiteshp/head-start-for-data-scientisthttps://www.kaggle.com/code/hiteshp/head-start-for-data-scientist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E92EE-2A59-187A-FDD4-6700418323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0D58BF-AB88-83CB-FA30-1F650E2B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34B2C-C29B-8B24-6B7D-B366520427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3C53A-B124-D4AC-200B-AA630E2D1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5544" y="1564766"/>
            <a:ext cx="3021990" cy="2292182"/>
          </a:xfrm>
        </p:spPr>
        <p:txBody>
          <a:bodyPr/>
          <a:lstStyle/>
          <a:p>
            <a:r>
              <a:rPr lang="en-US" dirty="0"/>
              <a:t>Decision Tree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Linear SVC</a:t>
            </a:r>
          </a:p>
          <a:p>
            <a:r>
              <a:rPr lang="en-US" dirty="0"/>
              <a:t>Logistic regression:</a:t>
            </a:r>
          </a:p>
          <a:p>
            <a:r>
              <a:rPr lang="en-US" dirty="0"/>
              <a:t>Gradient-Boosted Tree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B438FC-EA72-2F0A-3514-9F9B6DF0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314797"/>
            <a:ext cx="7303340" cy="535863"/>
          </a:xfrm>
        </p:spPr>
        <p:txBody>
          <a:bodyPr/>
          <a:lstStyle/>
          <a:p>
            <a:r>
              <a:rPr lang="en-US" dirty="0"/>
              <a:t>Method of solving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D8F80-5794-8C8D-5B10-25045E3B6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44" y="1009535"/>
            <a:ext cx="4242014" cy="434771"/>
          </a:xfrm>
        </p:spPr>
        <p:txBody>
          <a:bodyPr/>
          <a:lstStyle/>
          <a:p>
            <a:r>
              <a:rPr lang="en-US" sz="2400" b="1" dirty="0"/>
              <a:t>Job Entrance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FB63DD-B511-DCD4-67ED-E2860C8CD6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0960" y="1611201"/>
            <a:ext cx="3261350" cy="2292183"/>
          </a:xfrm>
        </p:spPr>
        <p:txBody>
          <a:bodyPr/>
          <a:lstStyle/>
          <a:p>
            <a:r>
              <a:rPr lang="en-US" dirty="0"/>
              <a:t>Bayesian Approach</a:t>
            </a:r>
          </a:p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DD15B6-6CF8-2A90-8637-DD05289CAC77}"/>
              </a:ext>
            </a:extLst>
          </p:cNvPr>
          <p:cNvSpPr txBox="1">
            <a:spLocks/>
          </p:cNvSpPr>
          <p:nvPr/>
        </p:nvSpPr>
        <p:spPr>
          <a:xfrm>
            <a:off x="4780960" y="986193"/>
            <a:ext cx="4242014" cy="434771"/>
          </a:xfrm>
          <a:prstGeom prst="rect">
            <a:avLst/>
          </a:prstGeom>
        </p:spPr>
        <p:txBody>
          <a:bodyPr vert="horz" wrap="none" anchor="t" anchorCtr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Job Salary Forecasting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45151B-5BD4-76A6-49B7-FF968FE9F3A1}"/>
              </a:ext>
            </a:extLst>
          </p:cNvPr>
          <p:cNvSpPr txBox="1">
            <a:spLocks/>
          </p:cNvSpPr>
          <p:nvPr/>
        </p:nvSpPr>
        <p:spPr>
          <a:xfrm>
            <a:off x="227013" y="4497703"/>
            <a:ext cx="3773487" cy="1591062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Precision Score, Recall, F1 score, 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AUC score</a:t>
            </a:r>
          </a:p>
          <a:p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2A5B326-CE1C-0647-622A-E27CAFFEFAF4}"/>
              </a:ext>
            </a:extLst>
          </p:cNvPr>
          <p:cNvSpPr txBox="1">
            <a:spLocks/>
          </p:cNvSpPr>
          <p:nvPr/>
        </p:nvSpPr>
        <p:spPr>
          <a:xfrm>
            <a:off x="312571" y="3786304"/>
            <a:ext cx="4344987" cy="67139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dirty="0"/>
              <a:t>Performance Measures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8A78523-9F0B-97B7-EE09-CD45949CA707}"/>
              </a:ext>
            </a:extLst>
          </p:cNvPr>
          <p:cNvSpPr txBox="1">
            <a:spLocks/>
          </p:cNvSpPr>
          <p:nvPr/>
        </p:nvSpPr>
        <p:spPr>
          <a:xfrm>
            <a:off x="4762117" y="3786304"/>
            <a:ext cx="4242015" cy="671396"/>
          </a:xfrm>
          <a:prstGeom prst="rect">
            <a:avLst/>
          </a:prstGeom>
        </p:spPr>
        <p:txBody>
          <a:bodyPr vert="horz" wrap="none" anchor="t" anchorCtr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b="1" dirty="0">
                <a:ea typeface="+mj-ea"/>
              </a:rPr>
              <a:t>Tools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3B508CB-96BF-21DF-FC48-3EC2D231452F}"/>
              </a:ext>
            </a:extLst>
          </p:cNvPr>
          <p:cNvSpPr txBox="1">
            <a:spLocks/>
          </p:cNvSpPr>
          <p:nvPr/>
        </p:nvSpPr>
        <p:spPr>
          <a:xfrm>
            <a:off x="4627390" y="4497703"/>
            <a:ext cx="4041374" cy="148036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PySpark</a:t>
            </a:r>
            <a:r>
              <a:rPr lang="en-US" dirty="0"/>
              <a:t> on cloud </a:t>
            </a:r>
            <a:r>
              <a:rPr lang="en-US" altLang="zh-CN" dirty="0"/>
              <a:t>platforms</a:t>
            </a:r>
            <a:r>
              <a:rPr lang="en-US" dirty="0"/>
              <a:t> like AWS or </a:t>
            </a:r>
            <a:r>
              <a:rPr lang="en-US" dirty="0" err="1"/>
              <a:t>databricks</a:t>
            </a:r>
            <a:endParaRPr lang="en-US" dirty="0"/>
          </a:p>
          <a:p>
            <a:r>
              <a:rPr lang="en-US" dirty="0" err="1"/>
              <a:t>Numpy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</a:p>
          <a:p>
            <a:r>
              <a:rPr lang="en-US" dirty="0"/>
              <a:t>Dashboard online if time allowed</a:t>
            </a:r>
          </a:p>
        </p:txBody>
      </p:sp>
    </p:spTree>
    <p:extLst>
      <p:ext uri="{BB962C8B-B14F-4D97-AF65-F5344CB8AC3E}">
        <p14:creationId xmlns:p14="http://schemas.microsoft.com/office/powerpoint/2010/main" val="21881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CF6042-34FB-7424-5F94-C5B52B38DD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18" y="1080655"/>
            <a:ext cx="8917781" cy="5029200"/>
          </a:xfrm>
        </p:spPr>
        <p:txBody>
          <a:bodyPr/>
          <a:lstStyle/>
          <a:p>
            <a:r>
              <a:rPr lang="en-US" sz="24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 weeks/milestones to get the mission accomplished</a:t>
            </a:r>
          </a:p>
          <a:p>
            <a:r>
              <a:rPr lang="en-US" sz="24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105 working hours in total</a:t>
            </a:r>
          </a:p>
          <a:p>
            <a:r>
              <a:rPr lang="en-US" sz="24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 total working hours per week/milestone</a:t>
            </a:r>
          </a:p>
          <a:p>
            <a:r>
              <a:rPr lang="en-US" sz="24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 working hours per week/milestone</a:t>
            </a:r>
            <a:r>
              <a:rPr lang="en-US" sz="2000" dirty="0">
                <a:effectLst/>
              </a:rPr>
              <a:t> per team member</a:t>
            </a:r>
          </a:p>
          <a:p>
            <a:endParaRPr lang="en-US" sz="2000" dirty="0">
              <a:effectLst/>
            </a:endParaRPr>
          </a:p>
          <a:p>
            <a:r>
              <a:rPr lang="en-US" sz="20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 Sharing: </a:t>
            </a:r>
          </a:p>
          <a:p>
            <a:pPr lvl="1"/>
            <a:r>
              <a:rPr lang="en-US" sz="16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(</a:t>
            </a:r>
            <a:r>
              <a:rPr lang="en-US" sz="16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https://github.com/kaylaxzy/Big-Data-Practicum</a:t>
            </a:r>
            <a:r>
              <a:rPr lang="en-US" sz="16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Management: </a:t>
            </a:r>
          </a:p>
          <a:p>
            <a:pPr marL="457200" lvl="1">
              <a:lnSpc>
                <a:spcPct val="200000"/>
              </a:lnSpc>
              <a:spcAft>
                <a:spcPts val="0"/>
              </a:spcAft>
            </a:pPr>
            <a:r>
              <a:rPr lang="en-US" sz="16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Jira (</a:t>
            </a:r>
            <a:r>
              <a:rPr lang="en-US" sz="16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https://kaylaxu.atlassian.net/jira/software/projects/T2/boards/1/roadmap</a:t>
            </a:r>
            <a:r>
              <a:rPr lang="en-US" sz="16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32A4B-E19B-8775-F3AF-51D5510A7A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FA862A-306A-5428-229D-3C82AC1C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7163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D2CFA-AA9C-24A4-55DF-FC4D6098B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889" y="1254650"/>
            <a:ext cx="5000999" cy="1648865"/>
          </a:xfrm>
        </p:spPr>
        <p:txBody>
          <a:bodyPr/>
          <a:lstStyle/>
          <a:p>
            <a:r>
              <a:rPr lang="en-US" dirty="0"/>
              <a:t>Weekly Project Plan</a:t>
            </a:r>
          </a:p>
          <a:p>
            <a:r>
              <a:rPr lang="en-US" dirty="0"/>
              <a:t>	- Overview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FD51861-8A6D-79EB-BD5D-227EAFEAC031}"/>
              </a:ext>
            </a:extLst>
          </p:cNvPr>
          <p:cNvSpPr txBox="1">
            <a:spLocks/>
          </p:cNvSpPr>
          <p:nvPr/>
        </p:nvSpPr>
        <p:spPr>
          <a:xfrm>
            <a:off x="226726" y="2424545"/>
            <a:ext cx="7213672" cy="34892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buNone/>
            </a:pPr>
            <a:r>
              <a:rPr lang="en-US" sz="1800" dirty="0">
                <a:latin typeface="Calibri" panose="020F0502020204030204" pitchFamily="34" charset="0"/>
              </a:rPr>
              <a:t>Week 1 - getting raw data source for salaries</a:t>
            </a:r>
          </a:p>
          <a:p>
            <a:pPr fontAlgn="ctr"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en-US" sz="1800" dirty="0">
                <a:latin typeface="Calibri" panose="020F0502020204030204" pitchFamily="34" charset="0"/>
              </a:rPr>
              <a:t>Week 2 - compare data sources that we get</a:t>
            </a:r>
          </a:p>
          <a:p>
            <a:pPr fontAlgn="ctr"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en-US" sz="1800" dirty="0">
                <a:latin typeface="Calibri" panose="020F0502020204030204" pitchFamily="34" charset="0"/>
              </a:rPr>
              <a:t>Week 3 - get the online flatform ready for use</a:t>
            </a:r>
          </a:p>
          <a:p>
            <a:pPr fontAlgn="ctr"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en-US" sz="1800" dirty="0">
                <a:latin typeface="Calibri" panose="020F0502020204030204" pitchFamily="34" charset="0"/>
              </a:rPr>
              <a:t>Week 4 - start to check on and apply different models</a:t>
            </a:r>
          </a:p>
          <a:p>
            <a:pPr fontAlgn="ctr"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en-US" sz="1800" dirty="0">
                <a:latin typeface="Calibri" panose="020F0502020204030204" pitchFamily="34" charset="0"/>
              </a:rPr>
              <a:t>Week 5 - add performance measures</a:t>
            </a:r>
          </a:p>
          <a:p>
            <a:pPr fontAlgn="ctr"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en-US" sz="1800" dirty="0">
                <a:latin typeface="Calibri" panose="020F0502020204030204" pitchFamily="34" charset="0"/>
              </a:rPr>
              <a:t>Week 6 -  compare model performance</a:t>
            </a:r>
          </a:p>
          <a:p>
            <a:pPr fontAlgn="ctr"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r>
              <a:rPr lang="en-US" sz="1800" dirty="0">
                <a:latin typeface="Calibri" panose="020F0502020204030204" pitchFamily="34" charset="0"/>
              </a:rPr>
              <a:t>Week 7 - conclusion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9608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F0306-A96F-BF09-773F-53A27840E80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F2D8DB-DE03-11A7-A8F6-31289EF4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1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9565352-3589-3EE6-D134-B906C564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7" y="954216"/>
            <a:ext cx="8320926" cy="526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3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7D9F6-BE12-40FF-F2C9-FB7D847D2E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01DF9-74A0-0A2B-2203-1AF17F296D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AE94B1-2660-1E5E-4C39-B7F16DD3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AC070-E24F-876E-C147-C6B95185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975B20-00EF-DB1B-2DAD-18A8DBDA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954216"/>
            <a:ext cx="7772400" cy="5328248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A5E8AA-5C46-9DE0-EA1D-14DC9EBC0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46" y="2375778"/>
            <a:ext cx="7155987" cy="36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037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42326</TotalTime>
  <Words>697</Words>
  <Application>Microsoft Macintosh PowerPoint</Application>
  <PresentationFormat>On-screen Show (4:3)</PresentationFormat>
  <Paragraphs>118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Inter</vt:lpstr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PowerPoint Presentation</vt:lpstr>
      <vt:lpstr>Business Question</vt:lpstr>
      <vt:lpstr>Data Source </vt:lpstr>
      <vt:lpstr>Method of solving problem</vt:lpstr>
      <vt:lpstr>Project Scope</vt:lpstr>
      <vt:lpstr>PowerPoint Presentation</vt:lpstr>
      <vt:lpstr>Milestone 1</vt:lpstr>
      <vt:lpstr>GitHub</vt:lpstr>
      <vt:lpstr>Raw Data</vt:lpstr>
      <vt:lpstr>Milestone 2</vt:lpstr>
      <vt:lpstr>AWS S3</vt:lpstr>
      <vt:lpstr>GitHub Codes</vt:lpstr>
      <vt:lpstr>PowerPoint Presentation</vt:lpstr>
      <vt:lpstr>Data Model Exploration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Kayla Xu</cp:lastModifiedBy>
  <cp:revision>1018</cp:revision>
  <cp:lastPrinted>2016-08-09T14:57:31Z</cp:lastPrinted>
  <dcterms:created xsi:type="dcterms:W3CDTF">2013-11-01T14:42:31Z</dcterms:created>
  <dcterms:modified xsi:type="dcterms:W3CDTF">2022-10-19T22:07:15Z</dcterms:modified>
</cp:coreProperties>
</file>